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256" r:id="rId3"/>
    <p:sldId id="258" r:id="rId4"/>
    <p:sldId id="264" r:id="rId5"/>
    <p:sldId id="259" r:id="rId6"/>
    <p:sldId id="260" r:id="rId7"/>
    <p:sldId id="261" r:id="rId8"/>
    <p:sldId id="263" r:id="rId9"/>
    <p:sldId id="262" r:id="rId1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1" autoAdjust="0"/>
    <p:restoredTop sz="81245" autoAdjust="0"/>
  </p:normalViewPr>
  <p:slideViewPr>
    <p:cSldViewPr snapToGrid="0">
      <p:cViewPr varScale="1">
        <p:scale>
          <a:sx n="112" d="100"/>
          <a:sy n="112" d="100"/>
        </p:scale>
        <p:origin x="68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gi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E4C97E-8F2D-4EC5-89DC-59D53906AD30}" type="datetimeFigureOut">
              <a:rPr lang="de-DE" smtClean="0"/>
              <a:t>01.02.2023</a:t>
            </a:fld>
            <a:endParaRPr lang="de-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C67C25-F084-4B68-84A9-275D6E9EB642}" type="slidenum">
              <a:rPr lang="de-DE" smtClean="0"/>
              <a:t>‹#›</a:t>
            </a:fld>
            <a:endParaRPr lang="de-DE"/>
          </a:p>
        </p:txBody>
      </p:sp>
    </p:spTree>
    <p:extLst>
      <p:ext uri="{BB962C8B-B14F-4D97-AF65-F5344CB8AC3E}">
        <p14:creationId xmlns:p14="http://schemas.microsoft.com/office/powerpoint/2010/main" val="926149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značba mesta stranske slike 1"/>
          <p:cNvSpPr>
            <a:spLocks noGrp="1" noRot="1" noChangeAspect="1"/>
          </p:cNvSpPr>
          <p:nvPr>
            <p:ph type="sldImg"/>
          </p:nvPr>
        </p:nvSpPr>
        <p:spPr/>
      </p:sp>
      <p:sp>
        <p:nvSpPr>
          <p:cNvPr id="3" name="Označba mesta opomb 2"/>
          <p:cNvSpPr>
            <a:spLocks noGrp="1"/>
          </p:cNvSpPr>
          <p:nvPr>
            <p:ph type="body" idx="1"/>
          </p:nvPr>
        </p:nvSpPr>
        <p:spPr/>
        <p:txBody>
          <a:bodyPr/>
          <a:lstStyle/>
          <a:p>
            <a:endParaRPr lang="en-US" dirty="0"/>
          </a:p>
        </p:txBody>
      </p:sp>
      <p:sp>
        <p:nvSpPr>
          <p:cNvPr id="4" name="Označba mesta številke diapozitiva 3"/>
          <p:cNvSpPr>
            <a:spLocks noGrp="1"/>
          </p:cNvSpPr>
          <p:nvPr>
            <p:ph type="sldNum" sz="quarter" idx="5"/>
          </p:nvPr>
        </p:nvSpPr>
        <p:spPr/>
        <p:txBody>
          <a:bodyPr/>
          <a:lstStyle/>
          <a:p>
            <a:fld id="{C8B55D45-8A06-4938-AC4F-FEE2F8CA8544}" type="slidenum">
              <a:rPr lang="sl-SI" smtClean="0"/>
              <a:t>1</a:t>
            </a:fld>
            <a:endParaRPr lang="sl-SI"/>
          </a:p>
        </p:txBody>
      </p:sp>
    </p:spTree>
    <p:extLst>
      <p:ext uri="{BB962C8B-B14F-4D97-AF65-F5344CB8AC3E}">
        <p14:creationId xmlns:p14="http://schemas.microsoft.com/office/powerpoint/2010/main" val="4747497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l-SI" dirty="0"/>
              <a:t>Cilj naše naloge je rešiti problem zaznave in segmentacije objektov na površini jedilne mize. Pri tem moramo zaznavati tako objekte, ki jih poznamo, kot tudi nepričakovane objekte, ki se lahko pojavijo na mizi. </a:t>
            </a:r>
          </a:p>
          <a:p>
            <a:endParaRPr lang="sl-SI" dirty="0"/>
          </a:p>
          <a:p>
            <a:r>
              <a:rPr lang="sl-SI" dirty="0" err="1"/>
              <a:t>Apliiakcija</a:t>
            </a:r>
            <a:r>
              <a:rPr lang="sl-SI" dirty="0"/>
              <a:t> robota v industriji, delno strukturirano okolje.</a:t>
            </a:r>
          </a:p>
          <a:p>
            <a:endParaRPr lang="sl-SI" dirty="0"/>
          </a:p>
          <a:p>
            <a:r>
              <a:rPr lang="sl-SI" dirty="0"/>
              <a:t>Struktura naše rešitve sestoji iz treh ločenih komponent. Vsaka od uporabljenih komponent je sama po sebi vodilna na svojem specifičnem področju, skupaj pa nam omogočajo rešitev zastavljenega problema. </a:t>
            </a:r>
            <a:endParaRPr lang="de-DE" dirty="0"/>
          </a:p>
        </p:txBody>
      </p:sp>
      <p:sp>
        <p:nvSpPr>
          <p:cNvPr id="4" name="Slide Number Placeholder 3"/>
          <p:cNvSpPr>
            <a:spLocks noGrp="1"/>
          </p:cNvSpPr>
          <p:nvPr>
            <p:ph type="sldNum" sz="quarter" idx="5"/>
          </p:nvPr>
        </p:nvSpPr>
        <p:spPr/>
        <p:txBody>
          <a:bodyPr/>
          <a:lstStyle/>
          <a:p>
            <a:fld id="{6EC67C25-F084-4B68-84A9-275D6E9EB642}" type="slidenum">
              <a:rPr lang="de-DE" smtClean="0"/>
              <a:t>2</a:t>
            </a:fld>
            <a:endParaRPr lang="de-DE"/>
          </a:p>
        </p:txBody>
      </p:sp>
    </p:spTree>
    <p:extLst>
      <p:ext uri="{BB962C8B-B14F-4D97-AF65-F5344CB8AC3E}">
        <p14:creationId xmlns:p14="http://schemas.microsoft.com/office/powerpoint/2010/main" val="33042898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l-SI" dirty="0"/>
              <a:t>Pri zaznavi globinske slike prozornih objektov pride do napačne detekcije.  </a:t>
            </a:r>
          </a:p>
          <a:p>
            <a:endParaRPr lang="sl-SI" dirty="0"/>
          </a:p>
          <a:p>
            <a:r>
              <a:rPr lang="sl-SI" dirty="0"/>
              <a:t>Transparentni objekti svetlobo odbijajo drugače, kot predvidevajo algoritmi zaznave globine. RGB modalnost kamere nam omogoča boljšo zaznavo prozornih objektov. </a:t>
            </a:r>
            <a:endParaRPr lang="de-DE" dirty="0"/>
          </a:p>
        </p:txBody>
      </p:sp>
      <p:sp>
        <p:nvSpPr>
          <p:cNvPr id="4" name="Slide Number Placeholder 3"/>
          <p:cNvSpPr>
            <a:spLocks noGrp="1"/>
          </p:cNvSpPr>
          <p:nvPr>
            <p:ph type="sldNum" sz="quarter" idx="5"/>
          </p:nvPr>
        </p:nvSpPr>
        <p:spPr/>
        <p:txBody>
          <a:bodyPr/>
          <a:lstStyle/>
          <a:p>
            <a:fld id="{6EC67C25-F084-4B68-84A9-275D6E9EB642}" type="slidenum">
              <a:rPr lang="de-DE" smtClean="0"/>
              <a:t>3</a:t>
            </a:fld>
            <a:endParaRPr lang="de-DE"/>
          </a:p>
        </p:txBody>
      </p:sp>
    </p:spTree>
    <p:extLst>
      <p:ext uri="{BB962C8B-B14F-4D97-AF65-F5344CB8AC3E}">
        <p14:creationId xmlns:p14="http://schemas.microsoft.com/office/powerpoint/2010/main" val="2614857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ED - distance between estimated and observed</a:t>
            </a:r>
          </a:p>
          <a:p>
            <a:r>
              <a:rPr lang="en-GB" dirty="0"/>
              <a:t>depth, </a:t>
            </a:r>
            <a:endParaRPr lang="sl-SI" dirty="0"/>
          </a:p>
          <a:p>
            <a:r>
              <a:rPr lang="en-GB" dirty="0"/>
              <a:t>ES - difference of distance between depths of neigh-</a:t>
            </a:r>
          </a:p>
          <a:p>
            <a:r>
              <a:rPr lang="en-GB" dirty="0" err="1"/>
              <a:t>bouring</a:t>
            </a:r>
            <a:r>
              <a:rPr lang="en-GB" dirty="0"/>
              <a:t> pixels and </a:t>
            </a:r>
            <a:endParaRPr lang="sl-SI" dirty="0"/>
          </a:p>
          <a:p>
            <a:r>
              <a:rPr lang="en-GB" dirty="0"/>
              <a:t>EN - measure of difference between</a:t>
            </a:r>
          </a:p>
          <a:p>
            <a:r>
              <a:rPr lang="en-GB" dirty="0"/>
              <a:t>estimated depth and predicted surface normal</a:t>
            </a:r>
            <a:endParaRPr lang="sl-SI" dirty="0"/>
          </a:p>
          <a:p>
            <a:endParaRPr lang="sl-SI" dirty="0"/>
          </a:p>
          <a:p>
            <a:r>
              <a:rPr lang="sl-SI" dirty="0"/>
              <a:t>Naučeno na sintetičnem podatkovnem setu z 50 000 primeri.</a:t>
            </a:r>
            <a:endParaRPr lang="de-DE" dirty="0"/>
          </a:p>
        </p:txBody>
      </p:sp>
      <p:sp>
        <p:nvSpPr>
          <p:cNvPr id="4" name="Slide Number Placeholder 3"/>
          <p:cNvSpPr>
            <a:spLocks noGrp="1"/>
          </p:cNvSpPr>
          <p:nvPr>
            <p:ph type="sldNum" sz="quarter" idx="5"/>
          </p:nvPr>
        </p:nvSpPr>
        <p:spPr/>
        <p:txBody>
          <a:bodyPr/>
          <a:lstStyle/>
          <a:p>
            <a:fld id="{6EC67C25-F084-4B68-84A9-275D6E9EB642}" type="slidenum">
              <a:rPr lang="de-DE" smtClean="0"/>
              <a:t>4</a:t>
            </a:fld>
            <a:endParaRPr lang="de-DE"/>
          </a:p>
        </p:txBody>
      </p:sp>
    </p:spTree>
    <p:extLst>
      <p:ext uri="{BB962C8B-B14F-4D97-AF65-F5344CB8AC3E}">
        <p14:creationId xmlns:p14="http://schemas.microsoft.com/office/powerpoint/2010/main" val="1270478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l-SI" dirty="0"/>
              <a:t>DSN – </a:t>
            </a:r>
            <a:r>
              <a:rPr lang="sl-SI" dirty="0" err="1"/>
              <a:t>Depth</a:t>
            </a:r>
            <a:r>
              <a:rPr lang="sl-SI" dirty="0"/>
              <a:t> </a:t>
            </a:r>
            <a:r>
              <a:rPr lang="sl-SI" dirty="0" err="1"/>
              <a:t>Seeding</a:t>
            </a:r>
            <a:r>
              <a:rPr lang="sl-SI" dirty="0"/>
              <a:t> </a:t>
            </a:r>
            <a:r>
              <a:rPr lang="sl-SI" dirty="0" err="1"/>
              <a:t>Network</a:t>
            </a:r>
            <a:endParaRPr lang="sl-SI" dirty="0"/>
          </a:p>
          <a:p>
            <a:r>
              <a:rPr lang="sl-SI" dirty="0"/>
              <a:t>	Prva stopnja kot vhod vzame organiziran oblak točk XYZ. Globinska informacija je namreč bolje ponazorjena v sintetičnih podatkovnih zbirkah, v primerjavi z RGB informacijo. </a:t>
            </a:r>
          </a:p>
          <a:p>
            <a:endParaRPr lang="sl-SI" dirty="0"/>
          </a:p>
          <a:p>
            <a:endParaRPr lang="sl-SI" dirty="0"/>
          </a:p>
          <a:p>
            <a:r>
              <a:rPr lang="sl-SI" dirty="0"/>
              <a:t>IMP – </a:t>
            </a:r>
            <a:r>
              <a:rPr lang="sl-SI" dirty="0" err="1"/>
              <a:t>Initial</a:t>
            </a:r>
            <a:r>
              <a:rPr lang="sl-SI" dirty="0"/>
              <a:t> Mask </a:t>
            </a:r>
            <a:r>
              <a:rPr lang="sl-SI" dirty="0" err="1"/>
              <a:t>Processing</a:t>
            </a:r>
            <a:r>
              <a:rPr lang="sl-SI" dirty="0"/>
              <a:t> Module</a:t>
            </a:r>
          </a:p>
          <a:p>
            <a:r>
              <a:rPr lang="sl-SI" dirty="0"/>
              <a:t>	</a:t>
            </a:r>
            <a:r>
              <a:rPr lang="sl-SI" dirty="0" err="1"/>
              <a:t>Augmentacija</a:t>
            </a:r>
            <a:r>
              <a:rPr lang="sl-SI" dirty="0"/>
              <a:t> pridobljene </a:t>
            </a:r>
            <a:r>
              <a:rPr lang="sl-SI" dirty="0" err="1"/>
              <a:t>segmentacijske</a:t>
            </a:r>
            <a:r>
              <a:rPr lang="sl-SI" dirty="0"/>
              <a:t> maske z operacijama zapiranja in </a:t>
            </a:r>
            <a:r>
              <a:rPr lang="sl-SI" dirty="0" err="1"/>
              <a:t>odopranja</a:t>
            </a:r>
            <a:r>
              <a:rPr lang="sl-SI" dirty="0"/>
              <a:t>. </a:t>
            </a:r>
          </a:p>
          <a:p>
            <a:endParaRPr lang="sl-SI" dirty="0"/>
          </a:p>
          <a:p>
            <a:r>
              <a:rPr lang="sl-SI" dirty="0"/>
              <a:t>RRN – </a:t>
            </a:r>
            <a:r>
              <a:rPr lang="sl-SI" dirty="0" err="1"/>
              <a:t>Region</a:t>
            </a:r>
            <a:r>
              <a:rPr lang="sl-SI" dirty="0"/>
              <a:t> </a:t>
            </a:r>
            <a:r>
              <a:rPr lang="sl-SI" dirty="0" err="1"/>
              <a:t>Refinement</a:t>
            </a:r>
            <a:r>
              <a:rPr lang="sl-SI" dirty="0"/>
              <a:t> </a:t>
            </a:r>
            <a:r>
              <a:rPr lang="sl-SI" dirty="0" err="1"/>
              <a:t>network</a:t>
            </a:r>
            <a:endParaRPr lang="sl-SI" dirty="0"/>
          </a:p>
          <a:p>
            <a:r>
              <a:rPr lang="sl-SI" dirty="0"/>
              <a:t>	</a:t>
            </a:r>
            <a:r>
              <a:rPr lang="sl-SI" dirty="0" err="1"/>
              <a:t>Segmentacijsko</a:t>
            </a:r>
            <a:r>
              <a:rPr lang="sl-SI" dirty="0"/>
              <a:t> masko, ki smo jo pridobili iz globinske slike na tej točki </a:t>
            </a:r>
            <a:r>
              <a:rPr lang="sl-SI" dirty="0" err="1"/>
              <a:t>augmentiramo</a:t>
            </a:r>
            <a:r>
              <a:rPr lang="sl-SI" dirty="0"/>
              <a:t> z tipičnimi operacijam, kot so rotacija, translacija, razteg, šum … </a:t>
            </a:r>
          </a:p>
          <a:p>
            <a:r>
              <a:rPr lang="sl-SI" dirty="0"/>
              <a:t>	(Popačene) segmentacije nato </a:t>
            </a:r>
            <a:r>
              <a:rPr lang="sl-SI" dirty="0" err="1"/>
              <a:t>poravimo</a:t>
            </a:r>
            <a:r>
              <a:rPr lang="sl-SI" dirty="0"/>
              <a:t>, dodelamo z uporabo RGB informacije.</a:t>
            </a:r>
            <a:endParaRPr lang="de-DE" dirty="0"/>
          </a:p>
        </p:txBody>
      </p:sp>
      <p:sp>
        <p:nvSpPr>
          <p:cNvPr id="4" name="Slide Number Placeholder 3"/>
          <p:cNvSpPr>
            <a:spLocks noGrp="1"/>
          </p:cNvSpPr>
          <p:nvPr>
            <p:ph type="sldNum" sz="quarter" idx="5"/>
          </p:nvPr>
        </p:nvSpPr>
        <p:spPr/>
        <p:txBody>
          <a:bodyPr/>
          <a:lstStyle/>
          <a:p>
            <a:fld id="{6EC67C25-F084-4B68-84A9-275D6E9EB642}" type="slidenum">
              <a:rPr lang="de-DE" smtClean="0"/>
              <a:t>5</a:t>
            </a:fld>
            <a:endParaRPr lang="de-DE"/>
          </a:p>
        </p:txBody>
      </p:sp>
    </p:spTree>
    <p:extLst>
      <p:ext uri="{BB962C8B-B14F-4D97-AF65-F5344CB8AC3E}">
        <p14:creationId xmlns:p14="http://schemas.microsoft.com/office/powerpoint/2010/main" val="28503974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l-SI" dirty="0" err="1"/>
              <a:t>ResNet</a:t>
            </a:r>
            <a:r>
              <a:rPr lang="sl-SI" dirty="0"/>
              <a:t> – 2015</a:t>
            </a:r>
          </a:p>
          <a:p>
            <a:r>
              <a:rPr lang="sl-SI" dirty="0"/>
              <a:t>Globoko </a:t>
            </a:r>
            <a:r>
              <a:rPr lang="sl-SI" dirty="0" err="1"/>
              <a:t>konvolucijsko</a:t>
            </a:r>
            <a:r>
              <a:rPr lang="sl-SI" dirty="0"/>
              <a:t> nevronsko omrežje, uporablja </a:t>
            </a:r>
            <a:r>
              <a:rPr lang="sl-SI" dirty="0" err="1"/>
              <a:t>preskočne</a:t>
            </a:r>
            <a:r>
              <a:rPr lang="sl-SI" dirty="0"/>
              <a:t> </a:t>
            </a:r>
            <a:r>
              <a:rPr lang="sl-SI" dirty="0" err="1"/>
              <a:t>povazave</a:t>
            </a:r>
            <a:r>
              <a:rPr lang="sl-SI" dirty="0"/>
              <a:t> za odpravo problema izginjajočih gradientov. To nam omogoča učenje večjih modelov. Različne različice, z različnimi količinami parametrov.</a:t>
            </a:r>
          </a:p>
          <a:p>
            <a:endParaRPr lang="sl-SI" dirty="0"/>
          </a:p>
          <a:p>
            <a:r>
              <a:rPr lang="sl-SI" dirty="0"/>
              <a:t>Možnost menjave za SVM.</a:t>
            </a:r>
            <a:endParaRPr lang="de-DE" dirty="0"/>
          </a:p>
        </p:txBody>
      </p:sp>
      <p:sp>
        <p:nvSpPr>
          <p:cNvPr id="4" name="Slide Number Placeholder 3"/>
          <p:cNvSpPr>
            <a:spLocks noGrp="1"/>
          </p:cNvSpPr>
          <p:nvPr>
            <p:ph type="sldNum" sz="quarter" idx="5"/>
          </p:nvPr>
        </p:nvSpPr>
        <p:spPr/>
        <p:txBody>
          <a:bodyPr/>
          <a:lstStyle/>
          <a:p>
            <a:fld id="{6EC67C25-F084-4B68-84A9-275D6E9EB642}" type="slidenum">
              <a:rPr lang="de-DE" smtClean="0"/>
              <a:t>6</a:t>
            </a:fld>
            <a:endParaRPr lang="de-DE"/>
          </a:p>
        </p:txBody>
      </p:sp>
    </p:spTree>
    <p:extLst>
      <p:ext uri="{BB962C8B-B14F-4D97-AF65-F5344CB8AC3E}">
        <p14:creationId xmlns:p14="http://schemas.microsoft.com/office/powerpoint/2010/main" val="104982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C243B-BD07-E579-B836-0DA649B353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DE"/>
          </a:p>
        </p:txBody>
      </p:sp>
      <p:sp>
        <p:nvSpPr>
          <p:cNvPr id="3" name="Subtitle 2">
            <a:extLst>
              <a:ext uri="{FF2B5EF4-FFF2-40B4-BE49-F238E27FC236}">
                <a16:creationId xmlns:a16="http://schemas.microsoft.com/office/drawing/2014/main" id="{D3647016-AD8E-6639-B9DE-B84AA02448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DE"/>
          </a:p>
        </p:txBody>
      </p:sp>
      <p:sp>
        <p:nvSpPr>
          <p:cNvPr id="4" name="Date Placeholder 3">
            <a:extLst>
              <a:ext uri="{FF2B5EF4-FFF2-40B4-BE49-F238E27FC236}">
                <a16:creationId xmlns:a16="http://schemas.microsoft.com/office/drawing/2014/main" id="{7DA90AB8-CB35-8278-F7EB-59100564FA54}"/>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5" name="Footer Placeholder 4">
            <a:extLst>
              <a:ext uri="{FF2B5EF4-FFF2-40B4-BE49-F238E27FC236}">
                <a16:creationId xmlns:a16="http://schemas.microsoft.com/office/drawing/2014/main" id="{16A0590B-736C-A16B-31CA-D04D91A1DB39}"/>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0F3A87E4-983C-6FEC-E504-F7B2908270CC}"/>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3712131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B9D23-AD42-5C0B-D838-EBDBEFD067F5}"/>
              </a:ext>
            </a:extLst>
          </p:cNvPr>
          <p:cNvSpPr>
            <a:spLocks noGrp="1"/>
          </p:cNvSpPr>
          <p:nvPr>
            <p:ph type="title"/>
          </p:nvPr>
        </p:nvSpPr>
        <p:spPr/>
        <p:txBody>
          <a:bodyPr/>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0CA1F867-A8F3-9120-7B15-C54EC4974D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D481A19C-5D76-9A63-5622-A59D9E2C2624}"/>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5" name="Footer Placeholder 4">
            <a:extLst>
              <a:ext uri="{FF2B5EF4-FFF2-40B4-BE49-F238E27FC236}">
                <a16:creationId xmlns:a16="http://schemas.microsoft.com/office/drawing/2014/main" id="{E0FE19EC-09F6-F363-B061-A2123B964F98}"/>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74460EB4-6DCA-11BC-18E3-FF0EB44B30F1}"/>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1833321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9A0018-80DC-8A62-91FA-CF601FFCB1C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0E2E593C-FFC4-45D2-440B-26B9875EEC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9520F098-9E8C-EF24-0AB5-FB7107787955}"/>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5" name="Footer Placeholder 4">
            <a:extLst>
              <a:ext uri="{FF2B5EF4-FFF2-40B4-BE49-F238E27FC236}">
                <a16:creationId xmlns:a16="http://schemas.microsoft.com/office/drawing/2014/main" id="{2AB8EB1B-B14E-C398-F03A-2242056141EC}"/>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D1052219-710E-ACFC-10FD-78170062C4AE}"/>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2199895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3F2FD-2077-FB43-3975-872A7F0ADDE1}"/>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6B117A39-7E31-536B-5B51-C5CC9CFC2E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15BA74EB-287A-0F1C-8B8D-236B94FC463C}"/>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5" name="Footer Placeholder 4">
            <a:extLst>
              <a:ext uri="{FF2B5EF4-FFF2-40B4-BE49-F238E27FC236}">
                <a16:creationId xmlns:a16="http://schemas.microsoft.com/office/drawing/2014/main" id="{8D400E9F-5B24-58F0-3B89-CDEC1FC1B92B}"/>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9F9699C8-E575-E2D0-05BF-D47FB0FA8F51}"/>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3916003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4F24D-8C78-F0F3-008E-9FDAFF7B0B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DE"/>
          </a:p>
        </p:txBody>
      </p:sp>
      <p:sp>
        <p:nvSpPr>
          <p:cNvPr id="3" name="Text Placeholder 2">
            <a:extLst>
              <a:ext uri="{FF2B5EF4-FFF2-40B4-BE49-F238E27FC236}">
                <a16:creationId xmlns:a16="http://schemas.microsoft.com/office/drawing/2014/main" id="{F6256C8F-DFC6-AAD3-FC5D-4A1AB23A76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18A9D0-6B11-7C21-B98D-14B2C76CE9BE}"/>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5" name="Footer Placeholder 4">
            <a:extLst>
              <a:ext uri="{FF2B5EF4-FFF2-40B4-BE49-F238E27FC236}">
                <a16:creationId xmlns:a16="http://schemas.microsoft.com/office/drawing/2014/main" id="{338A07B9-AF92-A028-0CD6-6FAA9E0B1637}"/>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583E200F-5938-610D-E9B8-9672D6AED404}"/>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3597811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594F4-5502-9C0F-B5B1-A30D60DEECE2}"/>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38D148EB-B5B8-BA8F-0EFC-45210AF40B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Content Placeholder 3">
            <a:extLst>
              <a:ext uri="{FF2B5EF4-FFF2-40B4-BE49-F238E27FC236}">
                <a16:creationId xmlns:a16="http://schemas.microsoft.com/office/drawing/2014/main" id="{6EAE9CDF-0DE3-804A-4522-A5A1D4DDFA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Date Placeholder 4">
            <a:extLst>
              <a:ext uri="{FF2B5EF4-FFF2-40B4-BE49-F238E27FC236}">
                <a16:creationId xmlns:a16="http://schemas.microsoft.com/office/drawing/2014/main" id="{9DF38C31-0405-B7BC-F7FD-03187DF9F5BE}"/>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6" name="Footer Placeholder 5">
            <a:extLst>
              <a:ext uri="{FF2B5EF4-FFF2-40B4-BE49-F238E27FC236}">
                <a16:creationId xmlns:a16="http://schemas.microsoft.com/office/drawing/2014/main" id="{E9C142CA-D870-EF83-EB4C-905BF45EB678}"/>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C4E0ED28-6047-6098-97A8-812570BACD73}"/>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242682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D0E57-51A6-C6B5-32E2-7508E85EB084}"/>
              </a:ext>
            </a:extLst>
          </p:cNvPr>
          <p:cNvSpPr>
            <a:spLocks noGrp="1"/>
          </p:cNvSpPr>
          <p:nvPr>
            <p:ph type="title"/>
          </p:nvPr>
        </p:nvSpPr>
        <p:spPr>
          <a:xfrm>
            <a:off x="839788" y="365125"/>
            <a:ext cx="10515600" cy="1325563"/>
          </a:xfrm>
        </p:spPr>
        <p:txBody>
          <a:bodyPr/>
          <a:lstStyle/>
          <a:p>
            <a:r>
              <a:rPr lang="en-US"/>
              <a:t>Click to edit Master title style</a:t>
            </a:r>
            <a:endParaRPr lang="de-DE"/>
          </a:p>
        </p:txBody>
      </p:sp>
      <p:sp>
        <p:nvSpPr>
          <p:cNvPr id="3" name="Text Placeholder 2">
            <a:extLst>
              <a:ext uri="{FF2B5EF4-FFF2-40B4-BE49-F238E27FC236}">
                <a16:creationId xmlns:a16="http://schemas.microsoft.com/office/drawing/2014/main" id="{1CC5A29D-D3E8-4859-C1E9-BFA53CFFD9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00001C-1811-4D98-9559-F9FA9DAC786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 Placeholder 4">
            <a:extLst>
              <a:ext uri="{FF2B5EF4-FFF2-40B4-BE49-F238E27FC236}">
                <a16:creationId xmlns:a16="http://schemas.microsoft.com/office/drawing/2014/main" id="{B001323A-D07C-4E32-B4F2-44BA645ADE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06587B-DFBC-80CB-A7E0-A9C430C5E9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Date Placeholder 6">
            <a:extLst>
              <a:ext uri="{FF2B5EF4-FFF2-40B4-BE49-F238E27FC236}">
                <a16:creationId xmlns:a16="http://schemas.microsoft.com/office/drawing/2014/main" id="{AF53BF4F-6801-5D64-6700-1ED0DAE624ED}"/>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8" name="Footer Placeholder 7">
            <a:extLst>
              <a:ext uri="{FF2B5EF4-FFF2-40B4-BE49-F238E27FC236}">
                <a16:creationId xmlns:a16="http://schemas.microsoft.com/office/drawing/2014/main" id="{75C4E00D-62FE-D4F7-03D3-56003A99FCE8}"/>
              </a:ext>
            </a:extLst>
          </p:cNvPr>
          <p:cNvSpPr>
            <a:spLocks noGrp="1"/>
          </p:cNvSpPr>
          <p:nvPr>
            <p:ph type="ftr" sz="quarter" idx="11"/>
          </p:nvPr>
        </p:nvSpPr>
        <p:spPr/>
        <p:txBody>
          <a:bodyPr/>
          <a:lstStyle/>
          <a:p>
            <a:endParaRPr lang="de-DE"/>
          </a:p>
        </p:txBody>
      </p:sp>
      <p:sp>
        <p:nvSpPr>
          <p:cNvPr id="9" name="Slide Number Placeholder 8">
            <a:extLst>
              <a:ext uri="{FF2B5EF4-FFF2-40B4-BE49-F238E27FC236}">
                <a16:creationId xmlns:a16="http://schemas.microsoft.com/office/drawing/2014/main" id="{729688BC-2D94-B327-11F6-5638CF50395C}"/>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4125066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94EEA-C04A-29F9-67F0-048B94FBE0EE}"/>
              </a:ext>
            </a:extLst>
          </p:cNvPr>
          <p:cNvSpPr>
            <a:spLocks noGrp="1"/>
          </p:cNvSpPr>
          <p:nvPr>
            <p:ph type="title"/>
          </p:nvPr>
        </p:nvSpPr>
        <p:spPr/>
        <p:txBody>
          <a:bodyPr/>
          <a:lstStyle/>
          <a:p>
            <a:r>
              <a:rPr lang="en-US"/>
              <a:t>Click to edit Master title style</a:t>
            </a:r>
            <a:endParaRPr lang="de-DE"/>
          </a:p>
        </p:txBody>
      </p:sp>
      <p:sp>
        <p:nvSpPr>
          <p:cNvPr id="3" name="Date Placeholder 2">
            <a:extLst>
              <a:ext uri="{FF2B5EF4-FFF2-40B4-BE49-F238E27FC236}">
                <a16:creationId xmlns:a16="http://schemas.microsoft.com/office/drawing/2014/main" id="{2CDAC71F-38E4-0053-5CAC-2A451118E1F4}"/>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4" name="Footer Placeholder 3">
            <a:extLst>
              <a:ext uri="{FF2B5EF4-FFF2-40B4-BE49-F238E27FC236}">
                <a16:creationId xmlns:a16="http://schemas.microsoft.com/office/drawing/2014/main" id="{3CEAB5A6-5F6D-CC06-9117-5F2C90A743B4}"/>
              </a:ext>
            </a:extLst>
          </p:cNvPr>
          <p:cNvSpPr>
            <a:spLocks noGrp="1"/>
          </p:cNvSpPr>
          <p:nvPr>
            <p:ph type="ftr" sz="quarter" idx="11"/>
          </p:nvPr>
        </p:nvSpPr>
        <p:spPr/>
        <p:txBody>
          <a:bodyPr/>
          <a:lstStyle/>
          <a:p>
            <a:endParaRPr lang="de-DE"/>
          </a:p>
        </p:txBody>
      </p:sp>
      <p:sp>
        <p:nvSpPr>
          <p:cNvPr id="5" name="Slide Number Placeholder 4">
            <a:extLst>
              <a:ext uri="{FF2B5EF4-FFF2-40B4-BE49-F238E27FC236}">
                <a16:creationId xmlns:a16="http://schemas.microsoft.com/office/drawing/2014/main" id="{5A835E81-4A92-9B34-EF3F-EF5C1BBDF5FB}"/>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3411116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ECB008-8D82-729A-B950-F8A68D81C05E}"/>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3" name="Footer Placeholder 2">
            <a:extLst>
              <a:ext uri="{FF2B5EF4-FFF2-40B4-BE49-F238E27FC236}">
                <a16:creationId xmlns:a16="http://schemas.microsoft.com/office/drawing/2014/main" id="{FFD6B5A5-1B89-8F7C-2CF1-878E34E5A513}"/>
              </a:ext>
            </a:extLst>
          </p:cNvPr>
          <p:cNvSpPr>
            <a:spLocks noGrp="1"/>
          </p:cNvSpPr>
          <p:nvPr>
            <p:ph type="ftr" sz="quarter" idx="11"/>
          </p:nvPr>
        </p:nvSpPr>
        <p:spPr/>
        <p:txBody>
          <a:bodyPr/>
          <a:lstStyle/>
          <a:p>
            <a:endParaRPr lang="de-DE"/>
          </a:p>
        </p:txBody>
      </p:sp>
      <p:sp>
        <p:nvSpPr>
          <p:cNvPr id="4" name="Slide Number Placeholder 3">
            <a:extLst>
              <a:ext uri="{FF2B5EF4-FFF2-40B4-BE49-F238E27FC236}">
                <a16:creationId xmlns:a16="http://schemas.microsoft.com/office/drawing/2014/main" id="{864F6382-2935-65E9-E3B0-29FB7D7F42DA}"/>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2088056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86B35-DA0A-5F54-FE8E-7879713261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Content Placeholder 2">
            <a:extLst>
              <a:ext uri="{FF2B5EF4-FFF2-40B4-BE49-F238E27FC236}">
                <a16:creationId xmlns:a16="http://schemas.microsoft.com/office/drawing/2014/main" id="{A4E54E10-5A2D-A671-7089-E858FBA127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 Placeholder 3">
            <a:extLst>
              <a:ext uri="{FF2B5EF4-FFF2-40B4-BE49-F238E27FC236}">
                <a16:creationId xmlns:a16="http://schemas.microsoft.com/office/drawing/2014/main" id="{D8DB29BC-35F8-3EBB-6945-A3A634FA1C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3E82B2-4CE5-8640-09E3-1E77B4F01926}"/>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6" name="Footer Placeholder 5">
            <a:extLst>
              <a:ext uri="{FF2B5EF4-FFF2-40B4-BE49-F238E27FC236}">
                <a16:creationId xmlns:a16="http://schemas.microsoft.com/office/drawing/2014/main" id="{6428C992-A2E4-E366-9783-574B39DA40D5}"/>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43E3D5BB-B76D-D245-21C3-DDD6D16395B9}"/>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2100518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5FAC7-6023-A85B-08D0-68E8D0198C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Picture Placeholder 2">
            <a:extLst>
              <a:ext uri="{FF2B5EF4-FFF2-40B4-BE49-F238E27FC236}">
                <a16:creationId xmlns:a16="http://schemas.microsoft.com/office/drawing/2014/main" id="{0D033F30-B71A-3C5F-1C8F-114A41EA4C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 Placeholder 3">
            <a:extLst>
              <a:ext uri="{FF2B5EF4-FFF2-40B4-BE49-F238E27FC236}">
                <a16:creationId xmlns:a16="http://schemas.microsoft.com/office/drawing/2014/main" id="{7729A073-3E52-1B33-1379-0140914328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7A3331-035A-AA27-FA5C-F81CA8C34067}"/>
              </a:ext>
            </a:extLst>
          </p:cNvPr>
          <p:cNvSpPr>
            <a:spLocks noGrp="1"/>
          </p:cNvSpPr>
          <p:nvPr>
            <p:ph type="dt" sz="half" idx="10"/>
          </p:nvPr>
        </p:nvSpPr>
        <p:spPr/>
        <p:txBody>
          <a:bodyPr/>
          <a:lstStyle/>
          <a:p>
            <a:fld id="{86718555-E520-4ACB-81BD-0F9405FB921C}" type="datetimeFigureOut">
              <a:rPr lang="de-DE" smtClean="0"/>
              <a:t>01.02.2023</a:t>
            </a:fld>
            <a:endParaRPr lang="de-DE"/>
          </a:p>
        </p:txBody>
      </p:sp>
      <p:sp>
        <p:nvSpPr>
          <p:cNvPr id="6" name="Footer Placeholder 5">
            <a:extLst>
              <a:ext uri="{FF2B5EF4-FFF2-40B4-BE49-F238E27FC236}">
                <a16:creationId xmlns:a16="http://schemas.microsoft.com/office/drawing/2014/main" id="{809AEAF2-DD95-3EB2-C06F-C7EDA2091EF5}"/>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73E978CF-D9DF-B6D1-2AF9-6400C2C7D73B}"/>
              </a:ext>
            </a:extLst>
          </p:cNvPr>
          <p:cNvSpPr>
            <a:spLocks noGrp="1"/>
          </p:cNvSpPr>
          <p:nvPr>
            <p:ph type="sldNum" sz="quarter" idx="12"/>
          </p:nvPr>
        </p:nvSpPr>
        <p:spPr/>
        <p:txBody>
          <a:bodyPr/>
          <a:lstStyle/>
          <a:p>
            <a:fld id="{D386BBA1-EC90-4C33-B757-2A636C295932}" type="slidenum">
              <a:rPr lang="de-DE" smtClean="0"/>
              <a:t>‹#›</a:t>
            </a:fld>
            <a:endParaRPr lang="de-DE"/>
          </a:p>
        </p:txBody>
      </p:sp>
    </p:spTree>
    <p:extLst>
      <p:ext uri="{BB962C8B-B14F-4D97-AF65-F5344CB8AC3E}">
        <p14:creationId xmlns:p14="http://schemas.microsoft.com/office/powerpoint/2010/main" val="2125405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9B2DBE-9FA7-F0DD-2D83-59089B10FE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DE"/>
          </a:p>
        </p:txBody>
      </p:sp>
      <p:sp>
        <p:nvSpPr>
          <p:cNvPr id="3" name="Text Placeholder 2">
            <a:extLst>
              <a:ext uri="{FF2B5EF4-FFF2-40B4-BE49-F238E27FC236}">
                <a16:creationId xmlns:a16="http://schemas.microsoft.com/office/drawing/2014/main" id="{1C742BEF-9356-266D-71D2-BB89DAB52F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806D1828-85DD-8E69-2B23-AE369E9DC7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718555-E520-4ACB-81BD-0F9405FB921C}" type="datetimeFigureOut">
              <a:rPr lang="de-DE" smtClean="0"/>
              <a:t>01.02.2023</a:t>
            </a:fld>
            <a:endParaRPr lang="de-DE"/>
          </a:p>
        </p:txBody>
      </p:sp>
      <p:sp>
        <p:nvSpPr>
          <p:cNvPr id="5" name="Footer Placeholder 4">
            <a:extLst>
              <a:ext uri="{FF2B5EF4-FFF2-40B4-BE49-F238E27FC236}">
                <a16:creationId xmlns:a16="http://schemas.microsoft.com/office/drawing/2014/main" id="{561DCF9B-10D8-46FF-6499-0097D764C4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a:extLst>
              <a:ext uri="{FF2B5EF4-FFF2-40B4-BE49-F238E27FC236}">
                <a16:creationId xmlns:a16="http://schemas.microsoft.com/office/drawing/2014/main" id="{515251E5-1FAF-3727-0C74-59F3E91711B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86BBA1-EC90-4C33-B757-2A636C295932}" type="slidenum">
              <a:rPr lang="de-DE" smtClean="0"/>
              <a:t>‹#›</a:t>
            </a:fld>
            <a:endParaRPr lang="de-DE"/>
          </a:p>
        </p:txBody>
      </p:sp>
    </p:spTree>
    <p:extLst>
      <p:ext uri="{BB962C8B-B14F-4D97-AF65-F5344CB8AC3E}">
        <p14:creationId xmlns:p14="http://schemas.microsoft.com/office/powerpoint/2010/main" val="26027469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acin.tuwien.ac.at/en/vision-for-robotics/software-tools/osd/"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A155BB6C-9E3A-43BF-BA3C-DAD98D60A406}"/>
              </a:ext>
            </a:extLst>
          </p:cNvPr>
          <p:cNvSpPr>
            <a:spLocks noGrp="1"/>
          </p:cNvSpPr>
          <p:nvPr>
            <p:ph type="ctrTitle"/>
          </p:nvPr>
        </p:nvSpPr>
        <p:spPr>
          <a:xfrm>
            <a:off x="1802161" y="3256726"/>
            <a:ext cx="8587668" cy="1515565"/>
          </a:xfrm>
        </p:spPr>
        <p:txBody>
          <a:bodyPr>
            <a:normAutofit fontScale="90000"/>
          </a:bodyPr>
          <a:lstStyle/>
          <a:p>
            <a:r>
              <a:rPr lang="en-GB" sz="4800" dirty="0">
                <a:solidFill>
                  <a:srgbClr val="C00000"/>
                </a:solidFill>
              </a:rPr>
              <a:t>Detection and Recognition of Dinning Table Objects Using RGB-D Camera for</a:t>
            </a:r>
            <a:br>
              <a:rPr lang="en-GB" sz="4800" dirty="0">
                <a:solidFill>
                  <a:srgbClr val="C00000"/>
                </a:solidFill>
              </a:rPr>
            </a:br>
            <a:r>
              <a:rPr lang="en-GB" sz="4800" dirty="0">
                <a:solidFill>
                  <a:srgbClr val="C00000"/>
                </a:solidFill>
              </a:rPr>
              <a:t>Robotic Applications</a:t>
            </a:r>
          </a:p>
        </p:txBody>
      </p:sp>
      <p:sp>
        <p:nvSpPr>
          <p:cNvPr id="3" name="Podnaslov 2">
            <a:extLst>
              <a:ext uri="{FF2B5EF4-FFF2-40B4-BE49-F238E27FC236}">
                <a16:creationId xmlns:a16="http://schemas.microsoft.com/office/drawing/2014/main" id="{D7A6C321-F397-4E22-B236-C8D04CA5ABCB}"/>
              </a:ext>
            </a:extLst>
          </p:cNvPr>
          <p:cNvSpPr>
            <a:spLocks noGrp="1"/>
          </p:cNvSpPr>
          <p:nvPr>
            <p:ph type="subTitle" idx="1"/>
          </p:nvPr>
        </p:nvSpPr>
        <p:spPr>
          <a:xfrm>
            <a:off x="2895533" y="4856490"/>
            <a:ext cx="6400925" cy="918940"/>
          </a:xfrm>
        </p:spPr>
        <p:txBody>
          <a:bodyPr>
            <a:normAutofit/>
          </a:bodyPr>
          <a:lstStyle/>
          <a:p>
            <a:r>
              <a:rPr lang="sl-SI" sz="2000" dirty="0">
                <a:latin typeface="CMR12"/>
              </a:rPr>
              <a:t>Druga predstavitev seminarske naloge</a:t>
            </a:r>
          </a:p>
        </p:txBody>
      </p:sp>
      <p:sp>
        <p:nvSpPr>
          <p:cNvPr id="6" name="PoljeZBesedilom 5">
            <a:extLst>
              <a:ext uri="{FF2B5EF4-FFF2-40B4-BE49-F238E27FC236}">
                <a16:creationId xmlns:a16="http://schemas.microsoft.com/office/drawing/2014/main" id="{16FB3FA5-03AB-401B-BEEB-EBF96025CA9C}"/>
              </a:ext>
            </a:extLst>
          </p:cNvPr>
          <p:cNvSpPr txBox="1"/>
          <p:nvPr/>
        </p:nvSpPr>
        <p:spPr>
          <a:xfrm>
            <a:off x="741615" y="5504990"/>
            <a:ext cx="2942431" cy="400110"/>
          </a:xfrm>
          <a:prstGeom prst="rect">
            <a:avLst/>
          </a:prstGeom>
          <a:noFill/>
        </p:spPr>
        <p:txBody>
          <a:bodyPr wrap="square" rtlCol="0">
            <a:spAutoFit/>
          </a:bodyPr>
          <a:lstStyle/>
          <a:p>
            <a:r>
              <a:rPr lang="sl-SI" sz="2000" b="0" i="0" u="none" strike="noStrike" baseline="0" dirty="0">
                <a:latin typeface="CMR17"/>
              </a:rPr>
              <a:t>Avtor: </a:t>
            </a:r>
            <a:r>
              <a:rPr lang="en-GB" sz="2000" b="0" i="0" u="none" strike="noStrike" baseline="0" dirty="0">
                <a:latin typeface="CMR17"/>
              </a:rPr>
              <a:t>Jakob Baumgartner</a:t>
            </a:r>
            <a:endParaRPr lang="sl-SI" sz="2000" dirty="0"/>
          </a:p>
        </p:txBody>
      </p:sp>
      <p:sp>
        <p:nvSpPr>
          <p:cNvPr id="7" name="PoljeZBesedilom 6">
            <a:extLst>
              <a:ext uri="{FF2B5EF4-FFF2-40B4-BE49-F238E27FC236}">
                <a16:creationId xmlns:a16="http://schemas.microsoft.com/office/drawing/2014/main" id="{19ACD6A9-03CC-4A1E-AC84-D7B54F02F8E7}"/>
              </a:ext>
            </a:extLst>
          </p:cNvPr>
          <p:cNvSpPr txBox="1"/>
          <p:nvPr/>
        </p:nvSpPr>
        <p:spPr>
          <a:xfrm>
            <a:off x="741616" y="5943827"/>
            <a:ext cx="5648023" cy="400110"/>
          </a:xfrm>
          <a:prstGeom prst="rect">
            <a:avLst/>
          </a:prstGeom>
          <a:noFill/>
        </p:spPr>
        <p:txBody>
          <a:bodyPr wrap="square" rtlCol="0">
            <a:spAutoFit/>
          </a:bodyPr>
          <a:lstStyle/>
          <a:p>
            <a:r>
              <a:rPr lang="sl-SI" sz="2000" b="0" i="0" u="none" strike="noStrike" baseline="0" dirty="0">
                <a:latin typeface="CMR12"/>
              </a:rPr>
              <a:t>Mentor: </a:t>
            </a:r>
            <a:r>
              <a:rPr lang="sl-SI" sz="2000" dirty="0">
                <a:latin typeface="CMR12"/>
              </a:rPr>
              <a:t>doc</a:t>
            </a:r>
            <a:r>
              <a:rPr lang="sl-SI" sz="2000" b="0" i="0" u="none" strike="noStrike" baseline="0" dirty="0">
                <a:latin typeface="CMR12"/>
              </a:rPr>
              <a:t>. dr. </a:t>
            </a:r>
            <a:r>
              <a:rPr lang="sl-SI" sz="2000" dirty="0">
                <a:latin typeface="CMR12"/>
              </a:rPr>
              <a:t>Janez Perš</a:t>
            </a:r>
            <a:endParaRPr lang="sl-SI" sz="2000" dirty="0"/>
          </a:p>
        </p:txBody>
      </p:sp>
      <p:pic>
        <p:nvPicPr>
          <p:cNvPr id="8" name="Slika 7">
            <a:extLst>
              <a:ext uri="{FF2B5EF4-FFF2-40B4-BE49-F238E27FC236}">
                <a16:creationId xmlns:a16="http://schemas.microsoft.com/office/drawing/2014/main" id="{BCA3EC94-C0AA-44D9-B762-805E041A82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19773" y="449669"/>
            <a:ext cx="2152448" cy="1853988"/>
          </a:xfrm>
          <a:prstGeom prst="rect">
            <a:avLst/>
          </a:prstGeom>
        </p:spPr>
      </p:pic>
      <p:sp>
        <p:nvSpPr>
          <p:cNvPr id="9" name="PoljeZBesedilom 8">
            <a:extLst>
              <a:ext uri="{FF2B5EF4-FFF2-40B4-BE49-F238E27FC236}">
                <a16:creationId xmlns:a16="http://schemas.microsoft.com/office/drawing/2014/main" id="{D9C1AB84-EB85-4096-B363-AB43E3FAB5AF}"/>
              </a:ext>
            </a:extLst>
          </p:cNvPr>
          <p:cNvSpPr txBox="1"/>
          <p:nvPr/>
        </p:nvSpPr>
        <p:spPr>
          <a:xfrm>
            <a:off x="9187544" y="5943827"/>
            <a:ext cx="3004456" cy="400110"/>
          </a:xfrm>
          <a:prstGeom prst="rect">
            <a:avLst/>
          </a:prstGeom>
          <a:noFill/>
        </p:spPr>
        <p:txBody>
          <a:bodyPr wrap="square" rtlCol="0">
            <a:spAutoFit/>
          </a:bodyPr>
          <a:lstStyle/>
          <a:p>
            <a:r>
              <a:rPr lang="en-US" sz="2000" dirty="0">
                <a:latin typeface="CMR12"/>
              </a:rPr>
              <a:t>Ljubljana,</a:t>
            </a:r>
            <a:r>
              <a:rPr lang="sl-SI" sz="2000" dirty="0">
                <a:latin typeface="CMR12"/>
              </a:rPr>
              <a:t> </a:t>
            </a:r>
            <a:r>
              <a:rPr lang="en-GB" sz="2000" dirty="0">
                <a:latin typeface="CMR12"/>
              </a:rPr>
              <a:t>1.</a:t>
            </a:r>
            <a:r>
              <a:rPr lang="sl-SI" sz="2000" dirty="0">
                <a:latin typeface="CMR12"/>
              </a:rPr>
              <a:t>2</a:t>
            </a:r>
            <a:r>
              <a:rPr lang="en-GB" sz="2000" dirty="0">
                <a:latin typeface="CMR12"/>
              </a:rPr>
              <a:t>.</a:t>
            </a:r>
            <a:r>
              <a:rPr lang="en-US" sz="2000" dirty="0">
                <a:latin typeface="CMR12"/>
              </a:rPr>
              <a:t>2023</a:t>
            </a:r>
            <a:endParaRPr lang="sl-SI" sz="2000" dirty="0"/>
          </a:p>
        </p:txBody>
      </p:sp>
      <p:sp>
        <p:nvSpPr>
          <p:cNvPr id="11" name="PoljeZBesedilom 10">
            <a:extLst>
              <a:ext uri="{FF2B5EF4-FFF2-40B4-BE49-F238E27FC236}">
                <a16:creationId xmlns:a16="http://schemas.microsoft.com/office/drawing/2014/main" id="{60B4334C-D948-4D8C-9FC5-307D0A35ED49}"/>
              </a:ext>
            </a:extLst>
          </p:cNvPr>
          <p:cNvSpPr txBox="1"/>
          <p:nvPr/>
        </p:nvSpPr>
        <p:spPr>
          <a:xfrm>
            <a:off x="5533677" y="2532549"/>
            <a:ext cx="1124639" cy="369332"/>
          </a:xfrm>
          <a:prstGeom prst="rect">
            <a:avLst/>
          </a:prstGeom>
          <a:noFill/>
        </p:spPr>
        <p:txBody>
          <a:bodyPr wrap="square">
            <a:spAutoFit/>
          </a:bodyPr>
          <a:lstStyle/>
          <a:p>
            <a:r>
              <a:rPr lang="sl-SI" sz="1800" dirty="0">
                <a:latin typeface="CMR12"/>
              </a:rPr>
              <a:t>Strojni vid</a:t>
            </a:r>
            <a:endParaRPr lang="en-US" sz="1800" b="0" i="0" u="none" strike="noStrike" baseline="0" dirty="0">
              <a:latin typeface="CMR12"/>
            </a:endParaRPr>
          </a:p>
        </p:txBody>
      </p:sp>
    </p:spTree>
    <p:extLst>
      <p:ext uri="{BB962C8B-B14F-4D97-AF65-F5344CB8AC3E}">
        <p14:creationId xmlns:p14="http://schemas.microsoft.com/office/powerpoint/2010/main" val="2306695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Icon&#10;&#10;Description automatically generated with medium confidence">
            <a:extLst>
              <a:ext uri="{FF2B5EF4-FFF2-40B4-BE49-F238E27FC236}">
                <a16:creationId xmlns:a16="http://schemas.microsoft.com/office/drawing/2014/main" id="{26028356-EDAB-8835-2672-FCA1288CFB1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3467" y="2270336"/>
            <a:ext cx="10905066" cy="2317326"/>
          </a:xfrm>
          <a:prstGeom prst="rect">
            <a:avLst/>
          </a:prstGeom>
          <a:effectLst>
            <a:outerShdw blurRad="50800" dist="38100" dir="13500000" algn="br" rotWithShape="0">
              <a:prstClr val="black">
                <a:alpha val="40000"/>
              </a:prstClr>
            </a:outerShdw>
          </a:effectLst>
        </p:spPr>
      </p:pic>
    </p:spTree>
    <p:extLst>
      <p:ext uri="{BB962C8B-B14F-4D97-AF65-F5344CB8AC3E}">
        <p14:creationId xmlns:p14="http://schemas.microsoft.com/office/powerpoint/2010/main" val="915554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61E8F-4375-843C-0B12-C30642C29EA2}"/>
              </a:ext>
            </a:extLst>
          </p:cNvPr>
          <p:cNvSpPr>
            <a:spLocks noGrp="1"/>
          </p:cNvSpPr>
          <p:nvPr>
            <p:ph type="title"/>
          </p:nvPr>
        </p:nvSpPr>
        <p:spPr/>
        <p:txBody>
          <a:bodyPr/>
          <a:lstStyle/>
          <a:p>
            <a:r>
              <a:rPr lang="sl-SI" dirty="0" err="1"/>
              <a:t>ClearGrasp</a:t>
            </a:r>
            <a:endParaRPr lang="de-DE" dirty="0"/>
          </a:p>
        </p:txBody>
      </p:sp>
      <p:sp>
        <p:nvSpPr>
          <p:cNvPr id="7" name="Content Placeholder 6">
            <a:extLst>
              <a:ext uri="{FF2B5EF4-FFF2-40B4-BE49-F238E27FC236}">
                <a16:creationId xmlns:a16="http://schemas.microsoft.com/office/drawing/2014/main" id="{EC38DF35-9A1B-BD16-48D9-0890499C4FF1}"/>
              </a:ext>
            </a:extLst>
          </p:cNvPr>
          <p:cNvSpPr>
            <a:spLocks noGrp="1"/>
          </p:cNvSpPr>
          <p:nvPr>
            <p:ph idx="1"/>
          </p:nvPr>
        </p:nvSpPr>
        <p:spPr/>
        <p:txBody>
          <a:bodyPr/>
          <a:lstStyle/>
          <a:p>
            <a:endParaRPr lang="de-DE" dirty="0"/>
          </a:p>
        </p:txBody>
      </p:sp>
      <p:pic>
        <p:nvPicPr>
          <p:cNvPr id="1026" name="Picture 2">
            <a:extLst>
              <a:ext uri="{FF2B5EF4-FFF2-40B4-BE49-F238E27FC236}">
                <a16:creationId xmlns:a16="http://schemas.microsoft.com/office/drawing/2014/main" id="{4A835C40-7B6E-0A9D-A16C-4FA29D625D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177" y="1690688"/>
            <a:ext cx="11287646" cy="319228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5CF1362-0D50-7633-2FBF-F13F62CF37AA}"/>
              </a:ext>
            </a:extLst>
          </p:cNvPr>
          <p:cNvSpPr txBox="1"/>
          <p:nvPr/>
        </p:nvSpPr>
        <p:spPr>
          <a:xfrm>
            <a:off x="452177" y="6176963"/>
            <a:ext cx="11358824" cy="584775"/>
          </a:xfrm>
          <a:prstGeom prst="rect">
            <a:avLst/>
          </a:prstGeom>
          <a:noFill/>
        </p:spPr>
        <p:txBody>
          <a:bodyPr wrap="square">
            <a:spAutoFit/>
          </a:bodyPr>
          <a:lstStyle/>
          <a:p>
            <a:r>
              <a:rPr lang="de-DE" sz="1600" dirty="0" err="1"/>
              <a:t>ClearGrasp</a:t>
            </a:r>
            <a:r>
              <a:rPr lang="de-DE" sz="1600" dirty="0"/>
              <a:t>: 3D Shape </a:t>
            </a:r>
            <a:r>
              <a:rPr lang="de-DE" sz="1600" dirty="0" err="1"/>
              <a:t>Estimation</a:t>
            </a:r>
            <a:r>
              <a:rPr lang="de-DE" sz="1600" dirty="0"/>
              <a:t> </a:t>
            </a:r>
            <a:r>
              <a:rPr lang="de-DE" sz="1600" dirty="0" err="1"/>
              <a:t>of</a:t>
            </a:r>
            <a:r>
              <a:rPr lang="de-DE" sz="1600" dirty="0"/>
              <a:t> Transparent Objects </a:t>
            </a:r>
            <a:r>
              <a:rPr lang="de-DE" sz="1600" dirty="0" err="1"/>
              <a:t>for</a:t>
            </a:r>
            <a:r>
              <a:rPr lang="de-DE" sz="1600" dirty="0"/>
              <a:t> Manipulation</a:t>
            </a:r>
            <a:r>
              <a:rPr lang="sl-SI" sz="1600" dirty="0"/>
              <a:t>; </a:t>
            </a:r>
            <a:r>
              <a:rPr lang="sl-SI" sz="1600" dirty="0" err="1"/>
              <a:t>Shreeyak</a:t>
            </a:r>
            <a:r>
              <a:rPr lang="sl-SI" sz="1600" dirty="0"/>
              <a:t> S. </a:t>
            </a:r>
            <a:r>
              <a:rPr lang="sl-SI" sz="1600" dirty="0" err="1"/>
              <a:t>Sajjan,Matthew</a:t>
            </a:r>
            <a:r>
              <a:rPr lang="sl-SI" sz="1600" dirty="0"/>
              <a:t> Moore, Mike Pan, </a:t>
            </a:r>
            <a:r>
              <a:rPr lang="sl-SI" sz="1600" dirty="0" err="1"/>
              <a:t>Ganesh</a:t>
            </a:r>
            <a:r>
              <a:rPr lang="sl-SI" sz="1600" dirty="0"/>
              <a:t> </a:t>
            </a:r>
            <a:r>
              <a:rPr lang="sl-SI" sz="1600" dirty="0" err="1"/>
              <a:t>Nagaraja</a:t>
            </a:r>
            <a:r>
              <a:rPr lang="sl-SI" sz="1600" dirty="0"/>
              <a:t>, Johnny Lee, Andy </a:t>
            </a:r>
            <a:r>
              <a:rPr lang="sl-SI" sz="1600" dirty="0" err="1"/>
              <a:t>Zeng</a:t>
            </a:r>
            <a:r>
              <a:rPr lang="sl-SI" sz="1600" dirty="0"/>
              <a:t>, </a:t>
            </a:r>
            <a:r>
              <a:rPr lang="sl-SI" sz="1600" dirty="0" err="1"/>
              <a:t>Shuran</a:t>
            </a:r>
            <a:r>
              <a:rPr lang="sl-SI" sz="1600" dirty="0"/>
              <a:t> Song, Synthesis.ai, Google, Columbia </a:t>
            </a:r>
            <a:r>
              <a:rPr lang="sl-SI" sz="1600" dirty="0" err="1"/>
              <a:t>University</a:t>
            </a:r>
            <a:endParaRPr lang="de-DE" sz="1600" dirty="0"/>
          </a:p>
        </p:txBody>
      </p:sp>
    </p:spTree>
    <p:extLst>
      <p:ext uri="{BB962C8B-B14F-4D97-AF65-F5344CB8AC3E}">
        <p14:creationId xmlns:p14="http://schemas.microsoft.com/office/powerpoint/2010/main" val="4103357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692B3F-76C0-6868-2A81-D2AC1DDBC3B3}"/>
              </a:ext>
            </a:extLst>
          </p:cNvPr>
          <p:cNvPicPr>
            <a:picLocks noChangeAspect="1"/>
          </p:cNvPicPr>
          <p:nvPr/>
        </p:nvPicPr>
        <p:blipFill>
          <a:blip r:embed="rId3"/>
          <a:stretch>
            <a:fillRect/>
          </a:stretch>
        </p:blipFill>
        <p:spPr>
          <a:xfrm>
            <a:off x="3254990" y="5447238"/>
            <a:ext cx="5292859" cy="920794"/>
          </a:xfrm>
          <a:prstGeom prst="rect">
            <a:avLst/>
          </a:prstGeom>
        </p:spPr>
      </p:pic>
      <p:sp>
        <p:nvSpPr>
          <p:cNvPr id="2" name="Title 1">
            <a:extLst>
              <a:ext uri="{FF2B5EF4-FFF2-40B4-BE49-F238E27FC236}">
                <a16:creationId xmlns:a16="http://schemas.microsoft.com/office/drawing/2014/main" id="{639E9AA2-C3A3-E476-CB57-44E1D811F4F2}"/>
              </a:ext>
            </a:extLst>
          </p:cNvPr>
          <p:cNvSpPr>
            <a:spLocks noGrp="1"/>
          </p:cNvSpPr>
          <p:nvPr>
            <p:ph type="title"/>
          </p:nvPr>
        </p:nvSpPr>
        <p:spPr/>
        <p:txBody>
          <a:bodyPr/>
          <a:lstStyle/>
          <a:p>
            <a:r>
              <a:rPr lang="sl-SI" dirty="0"/>
              <a:t>Koraki zaznave</a:t>
            </a:r>
            <a:endParaRPr lang="de-DE" dirty="0"/>
          </a:p>
        </p:txBody>
      </p:sp>
      <p:sp>
        <p:nvSpPr>
          <p:cNvPr id="3" name="Content Placeholder 2">
            <a:extLst>
              <a:ext uri="{FF2B5EF4-FFF2-40B4-BE49-F238E27FC236}">
                <a16:creationId xmlns:a16="http://schemas.microsoft.com/office/drawing/2014/main" id="{F5B36F54-46D9-C692-6A6B-BB2BE63627D4}"/>
              </a:ext>
            </a:extLst>
          </p:cNvPr>
          <p:cNvSpPr>
            <a:spLocks noGrp="1"/>
          </p:cNvSpPr>
          <p:nvPr>
            <p:ph idx="1"/>
          </p:nvPr>
        </p:nvSpPr>
        <p:spPr/>
        <p:txBody>
          <a:bodyPr/>
          <a:lstStyle/>
          <a:p>
            <a:pPr marL="514350" indent="-514350">
              <a:buFont typeface="+mj-lt"/>
              <a:buAutoNum type="arabicPeriod"/>
            </a:pPr>
            <a:r>
              <a:rPr lang="sl-SI" dirty="0"/>
              <a:t>Segmentacije prozornih objektov in izrez njihovih mask iz globinske slike,</a:t>
            </a:r>
          </a:p>
          <a:p>
            <a:pPr marL="514350" indent="-514350">
              <a:buFont typeface="+mj-lt"/>
              <a:buAutoNum type="arabicPeriod"/>
            </a:pPr>
            <a:r>
              <a:rPr lang="sl-SI" dirty="0" err="1"/>
              <a:t>Predikcija</a:t>
            </a:r>
            <a:r>
              <a:rPr lang="sl-SI" dirty="0"/>
              <a:t> normal na površine objektov v RGB sliki,</a:t>
            </a:r>
          </a:p>
          <a:p>
            <a:pPr marL="514350" indent="-514350">
              <a:buFont typeface="+mj-lt"/>
              <a:buAutoNum type="arabicPeriod"/>
            </a:pPr>
            <a:r>
              <a:rPr lang="sl-SI" dirty="0" err="1"/>
              <a:t>Predikcija</a:t>
            </a:r>
            <a:r>
              <a:rPr lang="sl-SI" dirty="0"/>
              <a:t> vrste točk na sliki</a:t>
            </a:r>
          </a:p>
          <a:p>
            <a:pPr lvl="1"/>
            <a:r>
              <a:rPr lang="sl-SI" dirty="0"/>
              <a:t>Ni rob,</a:t>
            </a:r>
          </a:p>
          <a:p>
            <a:pPr lvl="1"/>
            <a:r>
              <a:rPr lang="sl-SI" dirty="0"/>
              <a:t>Prekrivajoč rob (objekta eden pred drugim),</a:t>
            </a:r>
          </a:p>
          <a:p>
            <a:pPr lvl="1"/>
            <a:r>
              <a:rPr lang="sl-SI" dirty="0"/>
              <a:t>Kontaktni rob (objekta sta prislonjena skupaj).</a:t>
            </a:r>
          </a:p>
          <a:p>
            <a:pPr marL="514350" indent="-514350">
              <a:buFont typeface="+mj-lt"/>
              <a:buAutoNum type="arabicPeriod"/>
            </a:pPr>
            <a:r>
              <a:rPr lang="sl-SI" dirty="0"/>
              <a:t>Globalna optimizacija globine</a:t>
            </a:r>
          </a:p>
          <a:p>
            <a:pPr marL="457200" lvl="1" indent="0">
              <a:buNone/>
            </a:pPr>
            <a:endParaRPr lang="de-DE" dirty="0"/>
          </a:p>
        </p:txBody>
      </p:sp>
    </p:spTree>
    <p:extLst>
      <p:ext uri="{BB962C8B-B14F-4D97-AF65-F5344CB8AC3E}">
        <p14:creationId xmlns:p14="http://schemas.microsoft.com/office/powerpoint/2010/main" val="20702493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Graphical user interface, diagram&#10;&#10;Description automatically generated">
            <a:extLst>
              <a:ext uri="{FF2B5EF4-FFF2-40B4-BE49-F238E27FC236}">
                <a16:creationId xmlns:a16="http://schemas.microsoft.com/office/drawing/2014/main" id="{7BCBEDCD-2BD7-C2E5-6300-1B2E059C36A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3467" y="1493350"/>
            <a:ext cx="10905066" cy="3871298"/>
          </a:xfrm>
          <a:prstGeom prst="rect">
            <a:avLst/>
          </a:prstGeom>
        </p:spPr>
      </p:pic>
      <p:sp>
        <p:nvSpPr>
          <p:cNvPr id="7" name="Title 5">
            <a:extLst>
              <a:ext uri="{FF2B5EF4-FFF2-40B4-BE49-F238E27FC236}">
                <a16:creationId xmlns:a16="http://schemas.microsoft.com/office/drawing/2014/main" id="{B0001F12-D6A9-01EA-AF3E-21D195932DD5}"/>
              </a:ext>
            </a:extLst>
          </p:cNvPr>
          <p:cNvSpPr>
            <a:spLocks noGrp="1"/>
          </p:cNvSpPr>
          <p:nvPr>
            <p:ph type="title"/>
          </p:nvPr>
        </p:nvSpPr>
        <p:spPr>
          <a:xfrm>
            <a:off x="838200" y="365125"/>
            <a:ext cx="10515600" cy="1325563"/>
          </a:xfrm>
        </p:spPr>
        <p:txBody>
          <a:bodyPr/>
          <a:lstStyle/>
          <a:p>
            <a:r>
              <a:rPr lang="sl-SI" dirty="0"/>
              <a:t>UOIS-Net-3D</a:t>
            </a:r>
            <a:endParaRPr lang="de-DE" dirty="0"/>
          </a:p>
        </p:txBody>
      </p:sp>
      <p:sp>
        <p:nvSpPr>
          <p:cNvPr id="13" name="TextBox 12">
            <a:extLst>
              <a:ext uri="{FF2B5EF4-FFF2-40B4-BE49-F238E27FC236}">
                <a16:creationId xmlns:a16="http://schemas.microsoft.com/office/drawing/2014/main" id="{CDF5EE94-1B53-1277-BE0B-BB9970B30189}"/>
              </a:ext>
            </a:extLst>
          </p:cNvPr>
          <p:cNvSpPr txBox="1"/>
          <p:nvPr/>
        </p:nvSpPr>
        <p:spPr>
          <a:xfrm>
            <a:off x="547932" y="6266470"/>
            <a:ext cx="10574993" cy="338554"/>
          </a:xfrm>
          <a:prstGeom prst="rect">
            <a:avLst/>
          </a:prstGeom>
          <a:noFill/>
        </p:spPr>
        <p:txBody>
          <a:bodyPr wrap="square">
            <a:spAutoFit/>
          </a:bodyPr>
          <a:lstStyle/>
          <a:p>
            <a:r>
              <a:rPr lang="en-GB" sz="1600" dirty="0"/>
              <a:t>Unseen Object Instance Segmentation for Robotic Environments</a:t>
            </a:r>
            <a:r>
              <a:rPr lang="sl-SI" sz="1600" dirty="0"/>
              <a:t>, Christopher </a:t>
            </a:r>
            <a:r>
              <a:rPr lang="sl-SI" sz="1600" dirty="0" err="1"/>
              <a:t>Xie</a:t>
            </a:r>
            <a:r>
              <a:rPr lang="sl-SI" sz="1600" dirty="0"/>
              <a:t>, </a:t>
            </a:r>
            <a:r>
              <a:rPr lang="sl-SI" sz="1600" dirty="0" err="1"/>
              <a:t>Yu</a:t>
            </a:r>
            <a:r>
              <a:rPr lang="sl-SI" sz="1600" dirty="0"/>
              <a:t> </a:t>
            </a:r>
            <a:r>
              <a:rPr lang="sl-SI" sz="1600" dirty="0" err="1"/>
              <a:t>Xiang</a:t>
            </a:r>
            <a:r>
              <a:rPr lang="sl-SI" sz="1600" dirty="0"/>
              <a:t>, </a:t>
            </a:r>
            <a:r>
              <a:rPr lang="sl-SI" sz="1600" dirty="0" err="1"/>
              <a:t>Arsalan</a:t>
            </a:r>
            <a:r>
              <a:rPr lang="sl-SI" sz="1600" dirty="0"/>
              <a:t> </a:t>
            </a:r>
            <a:r>
              <a:rPr lang="sl-SI" sz="1600" dirty="0" err="1"/>
              <a:t>Mousavian</a:t>
            </a:r>
            <a:r>
              <a:rPr lang="sl-SI" sz="1600" dirty="0"/>
              <a:t>, </a:t>
            </a:r>
            <a:r>
              <a:rPr lang="sl-SI" sz="1600" dirty="0" err="1"/>
              <a:t>Dieter</a:t>
            </a:r>
            <a:r>
              <a:rPr lang="sl-SI" sz="1600" dirty="0"/>
              <a:t> </a:t>
            </a:r>
            <a:r>
              <a:rPr lang="sl-SI" sz="1600" dirty="0" err="1"/>
              <a:t>Fox</a:t>
            </a:r>
            <a:endParaRPr lang="de-DE" sz="1600" dirty="0"/>
          </a:p>
        </p:txBody>
      </p:sp>
    </p:spTree>
    <p:extLst>
      <p:ext uri="{BB962C8B-B14F-4D97-AF65-F5344CB8AC3E}">
        <p14:creationId xmlns:p14="http://schemas.microsoft.com/office/powerpoint/2010/main" val="255567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AFE16-2DC8-E0B8-45E5-6BE32126A141}"/>
              </a:ext>
            </a:extLst>
          </p:cNvPr>
          <p:cNvSpPr>
            <a:spLocks noGrp="1"/>
          </p:cNvSpPr>
          <p:nvPr>
            <p:ph type="title"/>
          </p:nvPr>
        </p:nvSpPr>
        <p:spPr>
          <a:xfrm>
            <a:off x="838199" y="291090"/>
            <a:ext cx="10515599" cy="932688"/>
          </a:xfrm>
        </p:spPr>
        <p:txBody>
          <a:bodyPr vert="horz" lIns="91440" tIns="45720" rIns="91440" bIns="45720" rtlCol="0" anchor="b">
            <a:normAutofit/>
          </a:bodyPr>
          <a:lstStyle/>
          <a:p>
            <a:r>
              <a:rPr lang="en-US" sz="5400" kern="1200">
                <a:solidFill>
                  <a:schemeClr val="tx1"/>
                </a:solidFill>
                <a:latin typeface="+mj-lt"/>
                <a:ea typeface="+mj-ea"/>
                <a:cs typeface="+mj-cs"/>
              </a:rPr>
              <a:t>ResNet</a:t>
            </a:r>
          </a:p>
        </p:txBody>
      </p:sp>
      <p:pic>
        <p:nvPicPr>
          <p:cNvPr id="2050" name="Picture 2" descr="Original ResNet-18 Architecture">
            <a:extLst>
              <a:ext uri="{FF2B5EF4-FFF2-40B4-BE49-F238E27FC236}">
                <a16:creationId xmlns:a16="http://schemas.microsoft.com/office/drawing/2014/main" id="{9BC38E7A-A19B-166E-E1FA-6FC10A989FA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769392" y="2114845"/>
            <a:ext cx="10515599" cy="283302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E0224B2-770B-8D2C-6D23-1433E734FA63}"/>
              </a:ext>
            </a:extLst>
          </p:cNvPr>
          <p:cNvSpPr txBox="1"/>
          <p:nvPr/>
        </p:nvSpPr>
        <p:spPr>
          <a:xfrm>
            <a:off x="721625" y="6096715"/>
            <a:ext cx="9043348" cy="338554"/>
          </a:xfrm>
          <a:prstGeom prst="rect">
            <a:avLst/>
          </a:prstGeom>
          <a:noFill/>
        </p:spPr>
        <p:txBody>
          <a:bodyPr wrap="square">
            <a:spAutoFit/>
          </a:bodyPr>
          <a:lstStyle/>
          <a:p>
            <a:r>
              <a:rPr lang="en-GB" sz="1600" dirty="0"/>
              <a:t>Deep Residual Learning for Image Recognition</a:t>
            </a:r>
            <a:r>
              <a:rPr lang="sl-SI" sz="1600" dirty="0"/>
              <a:t>; </a:t>
            </a:r>
            <a:r>
              <a:rPr lang="de-DE" sz="1600" dirty="0" err="1"/>
              <a:t>Kaiming</a:t>
            </a:r>
            <a:r>
              <a:rPr lang="sl-SI" sz="1600" dirty="0"/>
              <a:t> </a:t>
            </a:r>
            <a:r>
              <a:rPr lang="de-DE" sz="1600" dirty="0"/>
              <a:t>He, </a:t>
            </a:r>
            <a:r>
              <a:rPr lang="de-DE" sz="1600" dirty="0" err="1"/>
              <a:t>Xiangyu</a:t>
            </a:r>
            <a:r>
              <a:rPr lang="sl-SI" sz="1600" dirty="0"/>
              <a:t> </a:t>
            </a:r>
            <a:r>
              <a:rPr lang="de-DE" sz="1600" dirty="0"/>
              <a:t>Zhang, </a:t>
            </a:r>
            <a:r>
              <a:rPr lang="de-DE" sz="1600" dirty="0" err="1"/>
              <a:t>Shaoqing</a:t>
            </a:r>
            <a:r>
              <a:rPr lang="sl-SI" sz="1600" dirty="0"/>
              <a:t> </a:t>
            </a:r>
            <a:r>
              <a:rPr lang="de-DE" sz="1600" dirty="0"/>
              <a:t>Ren, Jian Sun</a:t>
            </a:r>
          </a:p>
        </p:txBody>
      </p:sp>
    </p:spTree>
    <p:extLst>
      <p:ext uri="{BB962C8B-B14F-4D97-AF65-F5344CB8AC3E}">
        <p14:creationId xmlns:p14="http://schemas.microsoft.com/office/powerpoint/2010/main" val="4920847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4DE8C-9A21-1440-BEBC-146C7340555F}"/>
              </a:ext>
            </a:extLst>
          </p:cNvPr>
          <p:cNvSpPr>
            <a:spLocks noGrp="1"/>
          </p:cNvSpPr>
          <p:nvPr>
            <p:ph type="title"/>
          </p:nvPr>
        </p:nvSpPr>
        <p:spPr/>
        <p:txBody>
          <a:bodyPr/>
          <a:lstStyle/>
          <a:p>
            <a:r>
              <a:rPr lang="sl-SI" dirty="0"/>
              <a:t>Eksperimenti</a:t>
            </a:r>
            <a:endParaRPr lang="de-DE" dirty="0"/>
          </a:p>
        </p:txBody>
      </p:sp>
      <p:sp>
        <p:nvSpPr>
          <p:cNvPr id="3" name="Content Placeholder 2">
            <a:extLst>
              <a:ext uri="{FF2B5EF4-FFF2-40B4-BE49-F238E27FC236}">
                <a16:creationId xmlns:a16="http://schemas.microsoft.com/office/drawing/2014/main" id="{770DC3AE-474E-316C-E653-DD6037F5E93A}"/>
              </a:ext>
            </a:extLst>
          </p:cNvPr>
          <p:cNvSpPr>
            <a:spLocks noGrp="1"/>
          </p:cNvSpPr>
          <p:nvPr>
            <p:ph idx="1"/>
          </p:nvPr>
        </p:nvSpPr>
        <p:spPr/>
        <p:txBody>
          <a:bodyPr/>
          <a:lstStyle/>
          <a:p>
            <a:r>
              <a:rPr lang="sl-SI" dirty="0" err="1"/>
              <a:t>Object</a:t>
            </a:r>
            <a:r>
              <a:rPr lang="sl-SI" dirty="0"/>
              <a:t> </a:t>
            </a:r>
            <a:r>
              <a:rPr lang="sl-SI" dirty="0" err="1"/>
              <a:t>Segmentation</a:t>
            </a:r>
            <a:r>
              <a:rPr lang="sl-SI" dirty="0"/>
              <a:t> </a:t>
            </a:r>
            <a:r>
              <a:rPr lang="sl-SI" dirty="0" err="1"/>
              <a:t>Database</a:t>
            </a:r>
            <a:r>
              <a:rPr lang="sl-SI" dirty="0"/>
              <a:t> (OSD),</a:t>
            </a:r>
          </a:p>
          <a:p>
            <a:endParaRPr lang="sl-SI" dirty="0"/>
          </a:p>
          <a:p>
            <a:pPr lvl="1"/>
            <a:r>
              <a:rPr lang="sl-SI" dirty="0"/>
              <a:t>Podatkovna zbirka vsebuje 111 RGBD slik s priloženimi segmentacijami,</a:t>
            </a:r>
          </a:p>
          <a:p>
            <a:pPr lvl="1"/>
            <a:endParaRPr lang="sl-SI" dirty="0"/>
          </a:p>
          <a:p>
            <a:pPr lvl="1"/>
            <a:r>
              <a:rPr lang="sl-SI" dirty="0"/>
              <a:t>Test delovanja brez / z odpravo napak transparentnih objektov,</a:t>
            </a:r>
          </a:p>
          <a:p>
            <a:pPr lvl="1"/>
            <a:r>
              <a:rPr lang="sl-SI" dirty="0"/>
              <a:t>Test delovanja segmentacije instanc neznanih objektov,</a:t>
            </a:r>
          </a:p>
          <a:p>
            <a:pPr lvl="1"/>
            <a:r>
              <a:rPr lang="sl-SI" dirty="0"/>
              <a:t>Test delovanja klasifikacije objektov,</a:t>
            </a:r>
          </a:p>
          <a:p>
            <a:pPr lvl="1"/>
            <a:r>
              <a:rPr lang="sl-SI" dirty="0"/>
              <a:t>Merimo pravilnost zaznave in porabo časa za posamezen korak delovanja. </a:t>
            </a:r>
          </a:p>
        </p:txBody>
      </p:sp>
      <p:sp>
        <p:nvSpPr>
          <p:cNvPr id="5" name="TextBox 4">
            <a:extLst>
              <a:ext uri="{FF2B5EF4-FFF2-40B4-BE49-F238E27FC236}">
                <a16:creationId xmlns:a16="http://schemas.microsoft.com/office/drawing/2014/main" id="{0670897A-01FB-8EAC-1AEE-AF8116310262}"/>
              </a:ext>
            </a:extLst>
          </p:cNvPr>
          <p:cNvSpPr txBox="1"/>
          <p:nvPr/>
        </p:nvSpPr>
        <p:spPr>
          <a:xfrm>
            <a:off x="1107399" y="2247488"/>
            <a:ext cx="6097248" cy="369332"/>
          </a:xfrm>
          <a:prstGeom prst="rect">
            <a:avLst/>
          </a:prstGeom>
          <a:noFill/>
        </p:spPr>
        <p:txBody>
          <a:bodyPr wrap="square">
            <a:spAutoFit/>
          </a:bodyPr>
          <a:lstStyle/>
          <a:p>
            <a:r>
              <a:rPr lang="de-DE" dirty="0">
                <a:hlinkClick r:id="rId2"/>
              </a:rPr>
              <a:t>OSD – Automation &amp; Control Institute (tuwien.ac.at)</a:t>
            </a:r>
            <a:endParaRPr lang="de-DE" dirty="0"/>
          </a:p>
        </p:txBody>
      </p:sp>
      <p:pic>
        <p:nvPicPr>
          <p:cNvPr id="3074" name="Picture 2">
            <a:extLst>
              <a:ext uri="{FF2B5EF4-FFF2-40B4-BE49-F238E27FC236}">
                <a16:creationId xmlns:a16="http://schemas.microsoft.com/office/drawing/2014/main" id="{2E5B872C-EBDE-7DBA-494A-D5B8BC08E1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09286" y="104329"/>
            <a:ext cx="3349988" cy="2512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5899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2864F-DE35-DAD6-33E7-DC9B0E137BCB}"/>
              </a:ext>
            </a:extLst>
          </p:cNvPr>
          <p:cNvSpPr>
            <a:spLocks noGrp="1"/>
          </p:cNvSpPr>
          <p:nvPr>
            <p:ph type="title"/>
          </p:nvPr>
        </p:nvSpPr>
        <p:spPr/>
        <p:txBody>
          <a:bodyPr/>
          <a:lstStyle/>
          <a:p>
            <a:r>
              <a:rPr lang="de-DE" dirty="0"/>
              <a:t>Intel </a:t>
            </a:r>
            <a:r>
              <a:rPr lang="de-DE" dirty="0" err="1"/>
              <a:t>RealSense</a:t>
            </a:r>
            <a:r>
              <a:rPr lang="de-DE" dirty="0"/>
              <a:t> D435</a:t>
            </a:r>
          </a:p>
        </p:txBody>
      </p:sp>
      <p:sp>
        <p:nvSpPr>
          <p:cNvPr id="3" name="Content Placeholder 2">
            <a:extLst>
              <a:ext uri="{FF2B5EF4-FFF2-40B4-BE49-F238E27FC236}">
                <a16:creationId xmlns:a16="http://schemas.microsoft.com/office/drawing/2014/main" id="{2477AD61-DEF4-087D-3538-2F9CD8ABADFA}"/>
              </a:ext>
            </a:extLst>
          </p:cNvPr>
          <p:cNvSpPr>
            <a:spLocks noGrp="1"/>
          </p:cNvSpPr>
          <p:nvPr>
            <p:ph idx="1"/>
          </p:nvPr>
        </p:nvSpPr>
        <p:spPr/>
        <p:txBody>
          <a:bodyPr/>
          <a:lstStyle/>
          <a:p>
            <a:r>
              <a:rPr lang="sl-SI" dirty="0"/>
              <a:t>Test zaznave demo prizora zajetega na kameri,</a:t>
            </a:r>
          </a:p>
          <a:p>
            <a:r>
              <a:rPr lang="sl-SI" dirty="0"/>
              <a:t>Test zaznave prozornih objektov (niso vsebovani v OSD),</a:t>
            </a:r>
          </a:p>
          <a:p>
            <a:r>
              <a:rPr lang="sl-SI" dirty="0"/>
              <a:t>Test zaznave pribora, majhnih objektov.</a:t>
            </a:r>
          </a:p>
        </p:txBody>
      </p:sp>
    </p:spTree>
    <p:extLst>
      <p:ext uri="{BB962C8B-B14F-4D97-AF65-F5344CB8AC3E}">
        <p14:creationId xmlns:p14="http://schemas.microsoft.com/office/powerpoint/2010/main" val="1339972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35FE3-954C-D9A3-9D7C-BBEA631C830E}"/>
              </a:ext>
            </a:extLst>
          </p:cNvPr>
          <p:cNvSpPr>
            <a:spLocks noGrp="1"/>
          </p:cNvSpPr>
          <p:nvPr>
            <p:ph type="title"/>
          </p:nvPr>
        </p:nvSpPr>
        <p:spPr/>
        <p:txBody>
          <a:bodyPr/>
          <a:lstStyle/>
          <a:p>
            <a:r>
              <a:rPr lang="sl-SI" dirty="0"/>
              <a:t>Zaključek</a:t>
            </a:r>
            <a:endParaRPr lang="de-DE" dirty="0"/>
          </a:p>
        </p:txBody>
      </p:sp>
      <p:sp>
        <p:nvSpPr>
          <p:cNvPr id="3" name="Content Placeholder 2">
            <a:extLst>
              <a:ext uri="{FF2B5EF4-FFF2-40B4-BE49-F238E27FC236}">
                <a16:creationId xmlns:a16="http://schemas.microsoft.com/office/drawing/2014/main" id="{CF06E15C-08EC-CD24-18F0-6366F7606E01}"/>
              </a:ext>
            </a:extLst>
          </p:cNvPr>
          <p:cNvSpPr>
            <a:spLocks noGrp="1"/>
          </p:cNvSpPr>
          <p:nvPr>
            <p:ph idx="1"/>
          </p:nvPr>
        </p:nvSpPr>
        <p:spPr/>
        <p:txBody>
          <a:bodyPr/>
          <a:lstStyle/>
          <a:p>
            <a:r>
              <a:rPr lang="sl-SI" dirty="0"/>
              <a:t>Možnost segmentacije na podlagi </a:t>
            </a:r>
            <a:r>
              <a:rPr lang="sl-SI" dirty="0" err="1"/>
              <a:t>značilk</a:t>
            </a:r>
            <a:r>
              <a:rPr lang="sl-SI" dirty="0"/>
              <a:t> UOIS,</a:t>
            </a:r>
          </a:p>
          <a:p>
            <a:r>
              <a:rPr lang="sl-SI" dirty="0"/>
              <a:t>Možnost združitve segmentacije in klasifikacije,</a:t>
            </a:r>
          </a:p>
          <a:p>
            <a:r>
              <a:rPr lang="sl-SI" dirty="0"/>
              <a:t>Potreba po modifikaciji strukture modela, za boljšo detekcijo majhnih objektov.</a:t>
            </a:r>
          </a:p>
          <a:p>
            <a:endParaRPr lang="de-DE" dirty="0"/>
          </a:p>
        </p:txBody>
      </p:sp>
    </p:spTree>
    <p:extLst>
      <p:ext uri="{BB962C8B-B14F-4D97-AF65-F5344CB8AC3E}">
        <p14:creationId xmlns:p14="http://schemas.microsoft.com/office/powerpoint/2010/main" val="36864862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581</Words>
  <Application>Microsoft Office PowerPoint</Application>
  <PresentationFormat>Widescreen</PresentationFormat>
  <Paragraphs>74</Paragraphs>
  <Slides>9</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CMR12</vt:lpstr>
      <vt:lpstr>CMR17</vt:lpstr>
      <vt:lpstr>Office Theme</vt:lpstr>
      <vt:lpstr>Detection and Recognition of Dinning Table Objects Using RGB-D Camera for Robotic Applications</vt:lpstr>
      <vt:lpstr>PowerPoint Presentation</vt:lpstr>
      <vt:lpstr>ClearGrasp</vt:lpstr>
      <vt:lpstr>Koraki zaznave</vt:lpstr>
      <vt:lpstr>UOIS-Net-3D</vt:lpstr>
      <vt:lpstr>ResNet</vt:lpstr>
      <vt:lpstr>Eksperimenti</vt:lpstr>
      <vt:lpstr>Intel RealSense D435</vt:lpstr>
      <vt:lpstr>Zaključek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Detection and Recognition of Dinning Table Objects Using RGB-D Camera for Robotic Applications</dc:title>
  <dc:creator>Jakob Baumgartner</dc:creator>
  <cp:lastModifiedBy>Jakob Baumgartner</cp:lastModifiedBy>
  <cp:revision>12</cp:revision>
  <dcterms:created xsi:type="dcterms:W3CDTF">2023-02-01T01:00:39Z</dcterms:created>
  <dcterms:modified xsi:type="dcterms:W3CDTF">2023-02-01T16:51:12Z</dcterms:modified>
</cp:coreProperties>
</file>

<file path=docProps/thumbnail.jpeg>
</file>